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4" r:id="rId1"/>
  </p:sldMasterIdLst>
  <p:notesMasterIdLst>
    <p:notesMasterId r:id="rId28"/>
  </p:notesMasterIdLst>
  <p:handoutMasterIdLst>
    <p:handoutMasterId r:id="rId29"/>
  </p:handoutMasterIdLst>
  <p:sldIdLst>
    <p:sldId id="276" r:id="rId2"/>
    <p:sldId id="359" r:id="rId3"/>
    <p:sldId id="360" r:id="rId4"/>
    <p:sldId id="361" r:id="rId5"/>
    <p:sldId id="333" r:id="rId6"/>
    <p:sldId id="358" r:id="rId7"/>
    <p:sldId id="334" r:id="rId8"/>
    <p:sldId id="356" r:id="rId9"/>
    <p:sldId id="355" r:id="rId10"/>
    <p:sldId id="342" r:id="rId11"/>
    <p:sldId id="335" r:id="rId12"/>
    <p:sldId id="354" r:id="rId13"/>
    <p:sldId id="357" r:id="rId14"/>
    <p:sldId id="343" r:id="rId15"/>
    <p:sldId id="336" r:id="rId16"/>
    <p:sldId id="353" r:id="rId17"/>
    <p:sldId id="347" r:id="rId18"/>
    <p:sldId id="337" r:id="rId19"/>
    <p:sldId id="351" r:id="rId20"/>
    <p:sldId id="352" r:id="rId21"/>
    <p:sldId id="344" r:id="rId22"/>
    <p:sldId id="338" r:id="rId23"/>
    <p:sldId id="349" r:id="rId24"/>
    <p:sldId id="348" r:id="rId25"/>
    <p:sldId id="350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2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555" y="-547"/>
      </p:cViewPr>
      <p:guideLst>
        <p:guide orient="horz" pos="185"/>
        <p:guide orient="horz" pos="737"/>
        <p:guide orient="horz" pos="325"/>
        <p:guide orient="horz" pos="3972"/>
        <p:guide pos="5495"/>
        <p:guide pos="832"/>
        <p:guide pos="5162"/>
        <p:guide pos="2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-1884" y="-84"/>
      </p:cViewPr>
      <p:guideLst>
        <p:guide orient="horz" pos="2880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idx="1"/>
          </p:nvPr>
        </p:nvSpPr>
        <p:spPr>
          <a:xfrm>
            <a:off x="3755573" y="149288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214BF56B-A7FF-413B-AD4C-0131696D44F1}" type="datetimeFigureOut">
              <a:rPr lang="en-US" smtClean="0"/>
              <a:pPr/>
              <a:t>6/26/2012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223936" y="8685213"/>
            <a:ext cx="3694922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2011 Compuware Corporation — All Rights Reserved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5840963" y="8685213"/>
            <a:ext cx="886410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9D5511CC-18E3-4795-A3A6-F7E3ED77F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6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5305" y="149288"/>
            <a:ext cx="2062067" cy="2612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214BF56B-A7FF-413B-AD4C-0131696D44F1}" type="datetimeFigureOut">
              <a:rPr lang="en-US" smtClean="0"/>
              <a:pPr/>
              <a:t>6/26/2012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0385" y="4572000"/>
            <a:ext cx="4907902" cy="3956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23936" y="8685213"/>
            <a:ext cx="3694922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2011 Compuware Corporation —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40963" y="8685213"/>
            <a:ext cx="886410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9D5511CC-18E3-4795-A3A6-F7E3ED77F5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01533"/>
            <a:ext cx="4895850" cy="3671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4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uware APM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_R7-1_cover_b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r="2048"/>
          <a:stretch/>
        </p:blipFill>
        <p:spPr bwMode="auto">
          <a:xfrm>
            <a:off x="-1" y="1022321"/>
            <a:ext cx="9144001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920" y="2974487"/>
            <a:ext cx="6486525" cy="1203618"/>
          </a:xfrm>
        </p:spPr>
        <p:txBody>
          <a:bodyPr anchor="b" anchorCtr="0">
            <a:normAutofit/>
          </a:bodyPr>
          <a:lstStyle>
            <a:lvl1pPr algn="l">
              <a:defRPr sz="4000" b="0" spc="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7920" y="4406705"/>
            <a:ext cx="6486525" cy="953086"/>
          </a:xfrm>
        </p:spPr>
        <p:txBody>
          <a:bodyPr>
            <a:normAutofit/>
          </a:bodyPr>
          <a:lstStyle>
            <a:lvl1pPr marL="0" indent="0" algn="l">
              <a:buNone/>
              <a:defRPr sz="2400" spc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CPWRlogotag3D_r_rgb_lg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069016" y="5509614"/>
            <a:ext cx="1777401" cy="108109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943" y="1355539"/>
            <a:ext cx="4170848" cy="86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33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_R8-1_content_k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6518672"/>
            <a:ext cx="9144000" cy="33932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5664" y="1809750"/>
            <a:ext cx="4057649" cy="4495800"/>
          </a:xfrm>
        </p:spPr>
        <p:txBody>
          <a:bodyPr/>
          <a:lstStyle>
            <a:lvl1pPr>
              <a:defRPr sz="2200" spc="0"/>
            </a:lvl1pPr>
            <a:lvl2pPr>
              <a:defRPr sz="1800" spc="0"/>
            </a:lvl2pPr>
            <a:lvl3pPr>
              <a:defRPr sz="1600" spc="0"/>
            </a:lvl3pPr>
            <a:lvl4pPr>
              <a:defRPr sz="1600" spc="0"/>
            </a:lvl4pPr>
            <a:lvl5pPr>
              <a:defRPr sz="1600" spc="-1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838" y="1169988"/>
            <a:ext cx="4056056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8" y="1809750"/>
            <a:ext cx="4056056" cy="4495800"/>
          </a:xfrm>
        </p:spPr>
        <p:txBody>
          <a:bodyPr/>
          <a:lstStyle>
            <a:lvl1pPr>
              <a:defRPr sz="2200" spc="0"/>
            </a:lvl1pPr>
            <a:lvl2pPr>
              <a:defRPr sz="1800" spc="0"/>
            </a:lvl2pPr>
            <a:lvl3pPr>
              <a:defRPr sz="1600" spc="0"/>
            </a:lvl3pPr>
            <a:lvl4pPr>
              <a:defRPr sz="1600" spc="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5664" y="1169988"/>
            <a:ext cx="4057649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C8D8-E660-4226-8804-187229CA1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77838" y="293688"/>
            <a:ext cx="8243887" cy="78105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>
              <a:defRPr spc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CPWRlogo3D_p_rgb_sm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73456" y="6243369"/>
            <a:ext cx="1081278" cy="572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R8-1_content_k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6518672"/>
            <a:ext cx="9144000" cy="3393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C8D8-E660-4226-8804-187229CA1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77838" y="293688"/>
            <a:ext cx="8243887" cy="78105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PWRlogo3D_p_rgb_sm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73456" y="6243369"/>
            <a:ext cx="1081278" cy="572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R8-1_content_k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6518672"/>
            <a:ext cx="9144000" cy="3393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C8D8-E660-4226-8804-187229CA1C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CPWRlogo3D_p_rgb_sm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73456" y="6243369"/>
            <a:ext cx="1081278" cy="572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- No Foo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77838" y="293688"/>
            <a:ext cx="8243887" cy="78105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7840" y="6356353"/>
            <a:ext cx="774187" cy="365125"/>
          </a:xfrm>
        </p:spPr>
        <p:txBody>
          <a:bodyPr/>
          <a:lstStyle/>
          <a:p>
            <a:fld id="{26BDC8D8-E660-4226-8804-187229CA1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- No Foot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77838" y="293688"/>
            <a:ext cx="8243887" cy="78105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7840" y="6356353"/>
            <a:ext cx="774187" cy="365125"/>
          </a:xfrm>
        </p:spPr>
        <p:txBody>
          <a:bodyPr/>
          <a:lstStyle/>
          <a:p>
            <a:fld id="{26BDC8D8-E660-4226-8804-187229CA1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_R7-1_divider_b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background_R8-1_content_k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" y="6518672"/>
            <a:ext cx="9143996" cy="339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591"/>
            <a:ext cx="8229600" cy="101959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7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C8D8-E660-4226-8804-187229CA1C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ackground_R8-1_divider_l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874306" y="6127857"/>
            <a:ext cx="1269694" cy="738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R7-1_cover_b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background_R8-1_divider_l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874306" y="6127857"/>
            <a:ext cx="1269694" cy="73840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77838" y="2328371"/>
            <a:ext cx="63083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Lucida Sans Unicode" pitchFamily="34" charset="0"/>
              </a:rPr>
              <a:t>THANK YOU</a:t>
            </a:r>
            <a:endParaRPr lang="en-US" sz="7200" b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R7-1_cover_b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3200400" y="6643688"/>
            <a:ext cx="2743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© </a:t>
            </a:r>
            <a:r>
              <a:rPr lang="en-US" sz="800" u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2011 </a:t>
            </a:r>
            <a:r>
              <a:rPr lang="en-US" sz="80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Compuware Corporation — All Rights Reserved </a:t>
            </a:r>
          </a:p>
        </p:txBody>
      </p:sp>
      <p:pic>
        <p:nvPicPr>
          <p:cNvPr id="9" name="Picture 8" descr="background_R7-1_end_l.png"/>
          <p:cNvPicPr>
            <a:picLocks noChangeAspect="1"/>
          </p:cNvPicPr>
          <p:nvPr userDrawn="1"/>
        </p:nvPicPr>
        <p:blipFill>
          <a:blip r:embed="rId3" cstate="email"/>
          <a:srcRect l="18615" t="24000" r="19385" b="23897"/>
          <a:stretch>
            <a:fillRect/>
          </a:stretch>
        </p:blipFill>
        <p:spPr>
          <a:xfrm>
            <a:off x="1702191" y="1645920"/>
            <a:ext cx="5669280" cy="3573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03A20D7C-88B2-4C4A-8EFB-A9A48A76C255}" type="datetimeFigureOut">
              <a:rPr lang="en-US" sz="1300" smtClean="0">
                <a:solidFill>
                  <a:srgbClr val="FFFFFF"/>
                </a:solidFill>
                <a:latin typeface="Futura Lt BT" pitchFamily="34" charset="0"/>
              </a:rPr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6/26/2012</a:t>
            </a:fld>
            <a:endParaRPr lang="en-CA" sz="1300">
              <a:solidFill>
                <a:srgbClr val="FFFFFF"/>
              </a:solidFill>
              <a:latin typeface="Futura Lt BT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CA" sz="1300">
              <a:solidFill>
                <a:srgbClr val="FFFFFF"/>
              </a:solidFill>
              <a:latin typeface="Futura Lt BT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2EF15DA6-2DF0-444C-AF75-45276A96860D}" type="slidenum">
              <a:rPr lang="en-US" sz="1300" smtClean="0">
                <a:solidFill>
                  <a:srgbClr val="FFFFFF"/>
                </a:solidFill>
                <a:latin typeface="Futura Lt BT" pitchFamily="34" charset="0"/>
              </a:rPr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300">
              <a:solidFill>
                <a:srgbClr val="FFFFFF"/>
              </a:solidFill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8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homas.raffetzeder\Desktop\dynaTraceCPWR66y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9867" y="6476822"/>
            <a:ext cx="1628489" cy="33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479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_R7-1_cover_b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3410586"/>
            <a:ext cx="6486525" cy="1203618"/>
          </a:xfrm>
        </p:spPr>
        <p:txBody>
          <a:bodyPr anchor="b" anchorCtr="0">
            <a:normAutofit/>
          </a:bodyPr>
          <a:lstStyle>
            <a:lvl1pPr algn="l">
              <a:defRPr sz="4000" b="0" spc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4842804"/>
            <a:ext cx="6486525" cy="953086"/>
          </a:xfrm>
        </p:spPr>
        <p:txBody>
          <a:bodyPr>
            <a:normAutofit/>
          </a:bodyPr>
          <a:lstStyle>
            <a:lvl1pPr marL="0" indent="0" algn="l">
              <a:buNone/>
              <a:defRPr sz="2400" spc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CPWRlogotag3D_r_rgb_lg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37626" y="557787"/>
            <a:ext cx="3731739" cy="2269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R8-1_content_k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6518672"/>
            <a:ext cx="9144000" cy="339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8" y="293688"/>
            <a:ext cx="8245475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C8D8-E660-4226-8804-187229CA1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77838" y="1169988"/>
            <a:ext cx="8245475" cy="5135562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z="1600" spc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CPWRlogo3D_p_rgb_sm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73456" y="6243369"/>
            <a:ext cx="1081278" cy="572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_R8-1_content_k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6518672"/>
            <a:ext cx="9144000" cy="339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8" y="293688"/>
            <a:ext cx="8245475" cy="4378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C8D8-E660-4226-8804-187229CA1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77838" y="1169988"/>
            <a:ext cx="8245475" cy="5135562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z="1600" spc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477842" y="84411"/>
            <a:ext cx="8243887" cy="137160"/>
          </a:xfrm>
        </p:spPr>
        <p:txBody>
          <a:bodyPr tIns="0" bIns="0" anchor="ctr" anchorCtr="0">
            <a:noAutofit/>
          </a:bodyPr>
          <a:lstStyle>
            <a:lvl1pPr marL="0" indent="0" algn="l">
              <a:buNone/>
              <a:defRPr sz="1500" b="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CPWRlogo3D_p_rgb_sm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73456" y="6243369"/>
            <a:ext cx="1081278" cy="572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_R8-1_content_k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6518672"/>
            <a:ext cx="9144000" cy="339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C8D8-E660-4226-8804-187229CA1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77838" y="1169988"/>
            <a:ext cx="8245475" cy="5135562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z="1600" spc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CPWRlogo3D_p_rgb_sm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73456" y="6243369"/>
            <a:ext cx="1081278" cy="572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_R8-1_content_k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6518672"/>
            <a:ext cx="9144000" cy="339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8" y="293688"/>
            <a:ext cx="8245475" cy="438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C8D8-E660-4226-8804-187229CA1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77838" y="1169988"/>
            <a:ext cx="8245475" cy="5135562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z="1600" spc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477842" y="84411"/>
            <a:ext cx="8243887" cy="137160"/>
          </a:xfrm>
        </p:spPr>
        <p:txBody>
          <a:bodyPr tIns="0" bIns="0" anchor="ctr" anchorCtr="0">
            <a:noAutofit/>
          </a:bodyPr>
          <a:lstStyle>
            <a:lvl1pPr marL="0" indent="0" algn="l">
              <a:buNone/>
              <a:defRPr sz="15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CPWRlogo3D_p_rgb_sm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73456" y="6243369"/>
            <a:ext cx="1081278" cy="572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_R8-1_content_k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6518672"/>
            <a:ext cx="9144000" cy="339328"/>
          </a:xfrm>
          <a:prstGeom prst="rect">
            <a:avLst/>
          </a:prstGeom>
        </p:spPr>
      </p:pic>
      <p:pic>
        <p:nvPicPr>
          <p:cNvPr id="9" name="Picture 8" descr="background_R7-1orangeba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1074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C8D8-E660-4226-8804-187229CA1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77838" y="1169988"/>
            <a:ext cx="8245475" cy="5135562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z="1600" spc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CPWRlogo3D_p_rgb_sm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73456" y="6243369"/>
            <a:ext cx="1081278" cy="572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_R8-1_content_k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6518672"/>
            <a:ext cx="9144000" cy="339328"/>
          </a:xfrm>
          <a:prstGeom prst="rect">
            <a:avLst/>
          </a:prstGeom>
        </p:spPr>
      </p:pic>
      <p:pic>
        <p:nvPicPr>
          <p:cNvPr id="10" name="Picture 9" descr="background_R7-1orangeba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745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8" y="293688"/>
            <a:ext cx="8245475" cy="438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C8D8-E660-4226-8804-187229CA1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77838" y="1169988"/>
            <a:ext cx="8245475" cy="5135562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z="1600" spc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477842" y="84411"/>
            <a:ext cx="8243887" cy="137160"/>
          </a:xfrm>
        </p:spPr>
        <p:txBody>
          <a:bodyPr tIns="0" bIns="0" anchor="ctr" anchorCtr="0">
            <a:noAutofit/>
          </a:bodyPr>
          <a:lstStyle>
            <a:lvl1pPr marL="0" indent="0" algn="l">
              <a:buNone/>
              <a:defRPr sz="15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CPWRlogo3D_p_rgb_sm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73456" y="6243369"/>
            <a:ext cx="1081278" cy="572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_R8-1_content_k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6518672"/>
            <a:ext cx="9144000" cy="33932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7" y="1169988"/>
            <a:ext cx="4054475" cy="51355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7" y="1169988"/>
            <a:ext cx="4054475" cy="51355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C8D8-E660-4226-8804-187229CA1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7838" y="293688"/>
            <a:ext cx="8243887" cy="78105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CPWRlogo3D_p_rgb_sm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73456" y="6243369"/>
            <a:ext cx="1081278" cy="57207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838" y="1169988"/>
            <a:ext cx="8243888" cy="513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838" y="293688"/>
            <a:ext cx="8245475" cy="78105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7840" y="6356353"/>
            <a:ext cx="77418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Lucida Sans Unicode" pitchFamily="34" charset="0"/>
              </a:defRPr>
            </a:lvl1pPr>
          </a:lstStyle>
          <a:p>
            <a:fld id="{26BDC8D8-E660-4226-8804-187229CA1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5" r:id="rId2"/>
    <p:sldLayoutId id="2147483683" r:id="rId3"/>
    <p:sldLayoutId id="2147483686" r:id="rId4"/>
    <p:sldLayoutId id="2147483684" r:id="rId5"/>
    <p:sldLayoutId id="2147483687" r:id="rId6"/>
    <p:sldLayoutId id="2147483685" r:id="rId7"/>
    <p:sldLayoutId id="2147483688" r:id="rId8"/>
    <p:sldLayoutId id="2147483667" r:id="rId9"/>
    <p:sldLayoutId id="2147483668" r:id="rId10"/>
    <p:sldLayoutId id="2147483669" r:id="rId11"/>
    <p:sldLayoutId id="2147483679" r:id="rId12"/>
    <p:sldLayoutId id="2147483678" r:id="rId13"/>
    <p:sldLayoutId id="2147483682" r:id="rId14"/>
    <p:sldLayoutId id="2147483673" r:id="rId15"/>
    <p:sldLayoutId id="2147483674" r:id="rId16"/>
    <p:sldLayoutId id="2147483677" r:id="rId17"/>
    <p:sldLayoutId id="2147483689" r:id="rId18"/>
    <p:sldLayoutId id="2147483691" r:id="rId19"/>
  </p:sldLayoutIdLst>
  <p:hf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000" b="1" kern="1200" spc="0" baseline="0">
          <a:solidFill>
            <a:schemeClr val="accent3"/>
          </a:solidFill>
          <a:latin typeface="+mj-lt"/>
          <a:ea typeface="+mj-ea"/>
          <a:cs typeface="Lucida Sans Unicode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 spc="0" baseline="0">
          <a:solidFill>
            <a:schemeClr val="tx1"/>
          </a:solidFill>
          <a:latin typeface="+mn-lt"/>
          <a:ea typeface="+mn-ea"/>
          <a:cs typeface="Lucida Sans Unicode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itchFamily="34" charset="0"/>
        <a:buChar char="–"/>
        <a:defRPr sz="2200" kern="1200" spc="0" baseline="0">
          <a:solidFill>
            <a:schemeClr val="tx1"/>
          </a:solidFill>
          <a:latin typeface="+mn-lt"/>
          <a:ea typeface="+mn-ea"/>
          <a:cs typeface="Lucida Sans Unicode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Lucida Sans Unicode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itchFamily="34" charset="0"/>
        <a:buChar char="–"/>
        <a:defRPr sz="1600" kern="1200" spc="0" baseline="0">
          <a:solidFill>
            <a:schemeClr val="tx1"/>
          </a:solidFill>
          <a:latin typeface="+mn-lt"/>
          <a:ea typeface="+mn-ea"/>
          <a:cs typeface="Lucida Sans Unicod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Solving the hard </a:t>
            </a:r>
            <a:r>
              <a:rPr lang="en-US" dirty="0" smtClean="0"/>
              <a:t>problems of </a:t>
            </a:r>
            <a:r>
              <a:rPr lang="en-US" dirty="0" smtClean="0"/>
              <a:t>User Experience Management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AloisReitbauer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033357"/>
            <a:ext cx="6214533" cy="497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 rot="18868034">
            <a:off x="4240295" y="3398520"/>
            <a:ext cx="2755900" cy="1104900"/>
          </a:xfrm>
          <a:prstGeom prst="roundRect">
            <a:avLst/>
          </a:prstGeom>
          <a:solidFill>
            <a:schemeClr val="bg1">
              <a:lumMod val="95000"/>
              <a:alpha val="67000"/>
            </a:schemeClr>
          </a:solidFill>
          <a:ln w="79375">
            <a:solidFill>
              <a:schemeClr val="accent2"/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6600" b="1" dirty="0" smtClean="0">
                <a:solidFill>
                  <a:schemeClr val="accent2"/>
                </a:solidFill>
              </a:rPr>
              <a:t>Solved</a:t>
            </a:r>
            <a:endParaRPr lang="en-US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903" y="1981201"/>
            <a:ext cx="59796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Questions #2</a:t>
            </a:r>
          </a:p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How can I get actual rendering times</a:t>
            </a:r>
          </a:p>
          <a:p>
            <a:endParaRPr lang="en-US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903" y="1981201"/>
            <a:ext cx="59796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</a:rPr>
              <a:t>Challenge</a:t>
            </a:r>
          </a:p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How know when the page is rendered?</a:t>
            </a:r>
            <a:endParaRPr lang="en-US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903" y="1981201"/>
            <a:ext cx="5979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</a:rPr>
              <a:t>Challenge</a:t>
            </a:r>
          </a:p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How to do this without a dev. 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ool?</a:t>
            </a:r>
            <a:endParaRPr lang="en-US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1" r="50000" b="34270"/>
          <a:stretch/>
        </p:blipFill>
        <p:spPr>
          <a:xfrm>
            <a:off x="526627" y="1900765"/>
            <a:ext cx="4972786" cy="371686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39" r="10675" b="39649"/>
          <a:stretch/>
        </p:blipFill>
        <p:spPr>
          <a:xfrm>
            <a:off x="4758267" y="891932"/>
            <a:ext cx="3965046" cy="349147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Rounded Rectangle 8"/>
          <p:cNvSpPr/>
          <p:nvPr/>
        </p:nvSpPr>
        <p:spPr bwMode="auto">
          <a:xfrm rot="18868034">
            <a:off x="2908300" y="2425700"/>
            <a:ext cx="2755900" cy="1104900"/>
          </a:xfrm>
          <a:prstGeom prst="roundRect">
            <a:avLst/>
          </a:prstGeom>
          <a:solidFill>
            <a:schemeClr val="bg1">
              <a:lumMod val="95000"/>
              <a:alpha val="67000"/>
            </a:schemeClr>
          </a:solidFill>
          <a:ln w="79375">
            <a:solidFill>
              <a:schemeClr val="accent2"/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6600" b="1" dirty="0" smtClean="0">
                <a:solidFill>
                  <a:schemeClr val="accent2"/>
                </a:solidFill>
              </a:rPr>
              <a:t>Solved</a:t>
            </a:r>
            <a:endParaRPr lang="en-US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83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903" y="1981201"/>
            <a:ext cx="59796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Question #3</a:t>
            </a:r>
          </a:p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How can I get the monitoring JS into my page</a:t>
            </a:r>
          </a:p>
          <a:p>
            <a:endParaRPr lang="en-US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903" y="1981201"/>
            <a:ext cx="59796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</a:rPr>
              <a:t>Challenge</a:t>
            </a:r>
          </a:p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Do not want to change my pages</a:t>
            </a:r>
          </a:p>
          <a:p>
            <a:endParaRPr lang="en-US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2EF15DA6-2DF0-444C-AF75-45276A96860D}" type="slidenum">
              <a:rPr lang="en-US" sz="1300" smtClean="0">
                <a:solidFill>
                  <a:srgbClr val="FFFFFF"/>
                </a:solidFill>
                <a:latin typeface="Futura Lt BT" pitchFamily="34" charset="0"/>
              </a:rPr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300">
              <a:solidFill>
                <a:srgbClr val="FFFFFF"/>
              </a:solidFill>
              <a:latin typeface="Futura Lt B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61"/>
          <a:stretch/>
        </p:blipFill>
        <p:spPr bwMode="auto">
          <a:xfrm>
            <a:off x="432957" y="1739900"/>
            <a:ext cx="8290356" cy="30924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 rot="18868034">
            <a:off x="3568700" y="2733674"/>
            <a:ext cx="2755900" cy="1104900"/>
          </a:xfrm>
          <a:prstGeom prst="roundRect">
            <a:avLst/>
          </a:prstGeom>
          <a:solidFill>
            <a:schemeClr val="bg1">
              <a:lumMod val="95000"/>
              <a:alpha val="67000"/>
            </a:schemeClr>
          </a:solidFill>
          <a:ln w="79375">
            <a:solidFill>
              <a:schemeClr val="accent2"/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6600" b="1" dirty="0" smtClean="0">
                <a:solidFill>
                  <a:schemeClr val="accent2"/>
                </a:solidFill>
              </a:rPr>
              <a:t>Solved</a:t>
            </a:r>
            <a:endParaRPr lang="en-US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26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903" y="1981201"/>
            <a:ext cx="59796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Questions #4</a:t>
            </a:r>
          </a:p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Why did Maria have a problem with the site?</a:t>
            </a:r>
          </a:p>
          <a:p>
            <a:endParaRPr lang="en-US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903" y="1981201"/>
            <a:ext cx="59796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</a:rPr>
              <a:t>Challenge</a:t>
            </a:r>
          </a:p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Who is “Maria”?</a:t>
            </a:r>
          </a:p>
          <a:p>
            <a:endParaRPr lang="en-US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903" y="1981201"/>
            <a:ext cx="5979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I am an </a:t>
            </a:r>
            <a:r>
              <a:rPr lang="en-US" sz="5400" b="1" dirty="0" smtClean="0">
                <a:solidFill>
                  <a:schemeClr val="accent2"/>
                </a:solidFill>
              </a:rPr>
              <a:t>engineer</a:t>
            </a:r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 …</a:t>
            </a:r>
            <a:endParaRPr lang="en-US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903" y="1981201"/>
            <a:ext cx="59796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</a:rPr>
              <a:t>Challenge</a:t>
            </a:r>
          </a:p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What did she do exactly?</a:t>
            </a:r>
          </a:p>
          <a:p>
            <a:endParaRPr lang="en-US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2EF15DA6-2DF0-444C-AF75-45276A96860D}" type="slidenum">
              <a:rPr lang="en-US" sz="1300" smtClean="0">
                <a:solidFill>
                  <a:srgbClr val="FFFFFF"/>
                </a:solidFill>
                <a:latin typeface="Futura Lt BT" pitchFamily="34" charset="0"/>
              </a:rPr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300">
              <a:solidFill>
                <a:srgbClr val="FFFFFF"/>
              </a:solidFill>
              <a:latin typeface="Futura Lt BT" pitchFamily="34" charset="0"/>
            </a:endParaRPr>
          </a:p>
        </p:txBody>
      </p:sp>
      <p:pic>
        <p:nvPicPr>
          <p:cNvPr id="1026" name="Picture 2" descr="http://www.compuware.com/application-performance-management/i/UEM-main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t="11046" r="1074" b="2044"/>
          <a:stretch/>
        </p:blipFill>
        <p:spPr bwMode="auto">
          <a:xfrm>
            <a:off x="913176" y="774700"/>
            <a:ext cx="7441838" cy="528955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 bwMode="auto">
          <a:xfrm rot="18868034">
            <a:off x="2908300" y="2921000"/>
            <a:ext cx="2755900" cy="1104900"/>
          </a:xfrm>
          <a:prstGeom prst="roundRect">
            <a:avLst/>
          </a:prstGeom>
          <a:solidFill>
            <a:schemeClr val="bg1">
              <a:lumMod val="95000"/>
              <a:alpha val="67000"/>
            </a:schemeClr>
          </a:solidFill>
          <a:ln w="79375">
            <a:solidFill>
              <a:schemeClr val="accent2"/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6600" b="1" dirty="0" smtClean="0">
                <a:solidFill>
                  <a:schemeClr val="accent2"/>
                </a:solidFill>
              </a:rPr>
              <a:t>Solved</a:t>
            </a:r>
            <a:endParaRPr lang="en-US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7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903" y="1981201"/>
            <a:ext cx="59796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Question #5</a:t>
            </a:r>
          </a:p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How can get user actions in single page web apps?</a:t>
            </a:r>
          </a:p>
          <a:p>
            <a:endParaRPr lang="en-US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903" y="1981201"/>
            <a:ext cx="59796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</a:rPr>
              <a:t>Challenge</a:t>
            </a:r>
          </a:p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Web Timing Data is not enough</a:t>
            </a:r>
          </a:p>
          <a:p>
            <a:endParaRPr lang="en-US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903" y="1981201"/>
            <a:ext cx="63205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</a:rPr>
              <a:t>Challenge</a:t>
            </a:r>
          </a:p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Manual Instrumentation = </a:t>
            </a:r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</a:t>
            </a:r>
            <a:endParaRPr lang="en-US" sz="5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563" b="69905"/>
          <a:stretch/>
        </p:blipFill>
        <p:spPr bwMode="auto">
          <a:xfrm>
            <a:off x="417513" y="566738"/>
            <a:ext cx="8137767" cy="525248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 rot="18868034">
            <a:off x="2908300" y="2921000"/>
            <a:ext cx="2755900" cy="1104900"/>
          </a:xfrm>
          <a:prstGeom prst="roundRect">
            <a:avLst/>
          </a:prstGeom>
          <a:solidFill>
            <a:schemeClr val="bg1">
              <a:lumMod val="95000"/>
              <a:alpha val="67000"/>
            </a:schemeClr>
          </a:solidFill>
          <a:ln w="79375">
            <a:solidFill>
              <a:schemeClr val="accent2"/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6600" b="1" dirty="0" smtClean="0">
                <a:solidFill>
                  <a:schemeClr val="accent2"/>
                </a:solidFill>
              </a:rPr>
              <a:t>Solved</a:t>
            </a:r>
            <a:endParaRPr lang="en-US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4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774700" cy="365125"/>
          </a:xfrm>
        </p:spPr>
        <p:txBody>
          <a:bodyPr/>
          <a:lstStyle/>
          <a:p>
            <a:fld id="{26BDC8D8-E660-4226-8804-187229CA1C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903" y="1981201"/>
            <a:ext cx="5979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There are </a:t>
            </a:r>
            <a:r>
              <a:rPr lang="en-US" sz="5400" b="1" dirty="0" smtClean="0">
                <a:solidFill>
                  <a:schemeClr val="accent2"/>
                </a:solidFill>
              </a:rPr>
              <a:t>no problems</a:t>
            </a:r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 …</a:t>
            </a:r>
            <a:endParaRPr lang="en-US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903" y="1981201"/>
            <a:ext cx="5979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Only challenges </a:t>
            </a:r>
            <a:endParaRPr lang="en-US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5024" y="1169988"/>
            <a:ext cx="5979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Web Timing made our live easier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pic>
        <p:nvPicPr>
          <p:cNvPr id="4" name="Picture 2" descr="Timing attribu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178392"/>
            <a:ext cx="6384146" cy="41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8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903" y="1981201"/>
            <a:ext cx="59796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Questions #1</a:t>
            </a:r>
          </a:p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How can I get insight into CDNs and Third Parties</a:t>
            </a:r>
          </a:p>
          <a:p>
            <a:endParaRPr lang="en-US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903" y="1981201"/>
            <a:ext cx="5979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</a:rPr>
              <a:t>Challenge</a:t>
            </a:r>
          </a:p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</a:rPr>
              <a:t>Not part of your infrastructure</a:t>
            </a:r>
            <a:endParaRPr lang="en-US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903" y="1981201"/>
            <a:ext cx="5979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</a:rPr>
              <a:t>Challenge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85" y="3174999"/>
            <a:ext cx="5405990" cy="183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 rot="20017534">
            <a:off x="3216042" y="3731896"/>
            <a:ext cx="2657183" cy="806588"/>
          </a:xfrm>
          <a:prstGeom prst="roundRect">
            <a:avLst/>
          </a:prstGeom>
          <a:solidFill>
            <a:schemeClr val="bg1">
              <a:lumMod val="95000"/>
              <a:alpha val="67000"/>
            </a:schemeClr>
          </a:solidFill>
          <a:ln w="50800">
            <a:solidFill>
              <a:schemeClr val="accent6">
                <a:lumMod val="75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Not implemented yet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275_CPWRtemplate_v5">
  <a:themeElements>
    <a:clrScheme name="Compuware">
      <a:dk1>
        <a:srgbClr val="312F31"/>
      </a:dk1>
      <a:lt1>
        <a:srgbClr val="FFFFFF"/>
      </a:lt1>
      <a:dk2>
        <a:srgbClr val="312F31"/>
      </a:dk2>
      <a:lt2>
        <a:srgbClr val="FFFFFF"/>
      </a:lt2>
      <a:accent1>
        <a:srgbClr val="268ECE"/>
      </a:accent1>
      <a:accent2>
        <a:srgbClr val="7DBA00"/>
      </a:accent2>
      <a:accent3>
        <a:srgbClr val="F88208"/>
      </a:accent3>
      <a:accent4>
        <a:srgbClr val="F7D117"/>
      </a:accent4>
      <a:accent5>
        <a:srgbClr val="434143"/>
      </a:accent5>
      <a:accent6>
        <a:srgbClr val="E17506"/>
      </a:accent6>
      <a:hlink>
        <a:srgbClr val="1C92D1"/>
      </a:hlink>
      <a:folHlink>
        <a:srgbClr val="076FA0"/>
      </a:folHlink>
    </a:clrScheme>
    <a:fontScheme name="Compuwa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wrap="none" anchor="ctr"/>
      <a:lstStyle>
        <a:defPPr>
          <a:defRPr/>
        </a:defPPr>
      </a:lstStyle>
    </a:spDef>
    <a:lnDef>
      <a:spPr>
        <a:ln>
          <a:solidFill>
            <a:schemeClr val="tx1">
              <a:lumMod val="90000"/>
              <a:lumOff val="1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>
          <a:spcAft>
            <a:spcPts val="600"/>
          </a:spcAft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19275_CPWRtemplate_v5</Template>
  <TotalTime>0</TotalTime>
  <Words>162</Words>
  <Application>Microsoft Office PowerPoint</Application>
  <PresentationFormat>On-screen Show (4:3)</PresentationFormat>
  <Paragraphs>42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19275_CPWRtemplate_v5</vt:lpstr>
      <vt:lpstr>Solving the hard problems of User Experience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2012-02-08T19:42:29Z</cp:lastPrinted>
  <dcterms:created xsi:type="dcterms:W3CDTF">2012-02-08T18:47:04Z</dcterms:created>
  <dcterms:modified xsi:type="dcterms:W3CDTF">2012-06-27T14:27:05Z</dcterms:modified>
</cp:coreProperties>
</file>